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5" r:id="rId10"/>
    <p:sldId id="267" r:id="rId11"/>
    <p:sldId id="263" r:id="rId12"/>
    <p:sldId id="268" r:id="rId13"/>
    <p:sldId id="264" r:id="rId14"/>
    <p:sldId id="269" r:id="rId15"/>
    <p:sldId id="270" r:id="rId16"/>
    <p:sldId id="271" r:id="rId17"/>
    <p:sldId id="278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3" r:id="rId27"/>
    <p:sldId id="282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7" autoAdjust="0"/>
    <p:restoredTop sz="94660"/>
  </p:normalViewPr>
  <p:slideViewPr>
    <p:cSldViewPr snapToGrid="0">
      <p:cViewPr varScale="1">
        <p:scale>
          <a:sx n="58" d="100"/>
          <a:sy n="58" d="100"/>
        </p:scale>
        <p:origin x="76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8F56D-F991-483D-9653-538858873E30}" type="datetimeFigureOut">
              <a:rPr lang="en-CA" smtClean="0"/>
              <a:t>2026-02-03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DDE22-47F2-4E9C-A97E-07CC7189E4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661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DDE22-47F2-4E9C-A97E-07CC7189E40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2869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5E27A-AECA-CBE9-0E16-9BE22BCB0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7CF7D-496E-A2A8-BBC1-FC3E80B0A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7174-AEFF-A84B-F597-5F5A22E8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84B90-BC06-417A-AEAB-522E9A3DACB0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1592A-A36B-0620-B535-9F7126478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7597E-A3FE-5B83-2961-B0C2A6AF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6286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EE05-469C-84AB-6255-5B7078EF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155E36-B9B5-3A73-5250-EF97F1DF5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D4654-292C-0E47-9A25-FD40FE16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66772-A2BC-4B20-A266-AED3E553E242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00E28-6181-5363-A924-E239EE58D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BBD9F-24B4-8011-734A-FA094BAF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460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C7AA4F-FE08-E4C0-0609-0293E203E5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A95A2-5148-5038-7F84-20AC3FD702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B6099-0B96-5602-6EEA-F2850317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FBD45-9BCA-4D9E-84C5-AD8849949458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553A8-94E8-749E-B0CB-7CE88F1A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7CAA7-BB53-6371-511B-87B4768C2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7836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1D506-5882-0491-0DDE-A6028FBBD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97D99-B0F6-3828-DBD7-7FE02DB51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93944-9C6D-D0B9-70D9-3CEB60973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950CE-10FE-EF28-15D9-2D5385480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02906-858A-EABD-9E80-D89BD274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0646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0BF8-E143-2895-DEB6-71533A4EB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70889-84D2-4D2D-162C-47C93084E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3A317-992E-0360-CF94-D2F4EAD0E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BFC31-56E5-450D-B668-FFC84CA94168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56FE9-CD38-CDDB-CB97-C052C615B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A549E-7415-A303-3C82-07461005B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454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CE33A-FE02-3D81-0147-6D1D6D90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2B969-AC60-3C5F-3722-EF17958C5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80EF3-2AF7-2FEA-5624-8D29B6A44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8B7C10-02A1-F12D-245E-7B5B0282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944D5-16CD-440A-97AD-F791B059687E}" type="datetime1">
              <a:rPr lang="en-CA" smtClean="0"/>
              <a:t>2026-02-03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76A78-EC13-14EA-90CF-9D4C9A88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ADF4E-AE22-70B9-BEBA-CA9DC24A5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0840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0A3A-3D5F-56C0-BB13-83DC31E86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B9C1B-D445-F87A-053B-F83877978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EFA63-2783-24C7-FC51-3C45BF971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032A0C-94A1-DEE1-1F3C-3E0EC0933C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6176BC-86F4-530B-9EF9-2150CB712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C1199-C0FD-E544-7B29-0B94CBE99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9247-D3B8-406B-A6D9-8C96378A4260}" type="datetime1">
              <a:rPr lang="en-CA" smtClean="0"/>
              <a:t>2026-02-03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D397CF-8AEF-9728-2A45-C8F8DAF79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59E273-CDD9-B5DD-573E-46C88FD12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2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623B6-C128-D81A-4D47-DBD6F8C0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B94C7-98FB-8225-D7F4-556499FC0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DC55D-12CD-4B7D-BBE1-0C4F29FF88B2}" type="datetime1">
              <a:rPr lang="en-CA" smtClean="0"/>
              <a:t>2026-02-03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23E876-1E3E-0AA2-FA35-71CEEAA68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E8FF7-AB58-40CD-3A56-D02BCC0B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844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D17FC-0585-9C17-79D3-9BE48D40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4D83-4166-4907-B612-8864712910DB}" type="datetime1">
              <a:rPr lang="en-CA" smtClean="0"/>
              <a:t>2026-02-03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6E2B31-36DD-C186-5DBC-02C5F9F1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B2C9A-2FC4-9F08-8D63-ECD388D58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450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4C580-144D-A297-5A13-D64C85AC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4D089-1B97-6C6A-AE83-82098A49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8131F-B9AA-0D20-CD08-99C215548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75B27-E0CA-3F3A-9CB6-1B7CF52BE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5641-E3F6-4C3F-A0C2-1D9F889CE7D3}" type="datetime1">
              <a:rPr lang="en-CA" smtClean="0"/>
              <a:t>2026-02-03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D7ABF-6565-D9DF-9AB4-7B8C422F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6FFA7-9447-D62B-533C-94202EBFE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129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A99B-409A-99E4-BEF1-79BACC168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53049E-14B1-A408-CEED-133CB0537C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83171-04B1-5FBE-3A2E-421F668D5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9E89F-44FB-474D-05AF-F66BA3E76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A6B25-3BB0-4435-BD60-F09FDBB1E269}" type="datetime1">
              <a:rPr lang="en-CA" smtClean="0"/>
              <a:t>2026-02-03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4AC58-4E90-2A10-2EB1-DAC8E32C4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0823F-29FE-DE57-BCCA-76C18FDE8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5576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F566FE-A6D5-E86A-586C-C76E18957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86F9F-A0B9-9768-C385-3F6208E3D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82357-7709-EEFB-E114-F33F172A0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942C77-4899-4F33-9A68-2D5C56A64E4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3050-ADDA-53DD-8D71-88BE7847E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CC47C-D674-8561-F461-2118D9BEF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291FB4-075E-4FE3-A041-2ABFAA4C1BF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9191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ne-instruction_set_compute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solangs.org/wiki/FlipJum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mhea/c2fj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LeetArxiv/ImplementedPapers/blob/main/mov-is-turing-complete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Njxe8ShM-8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olangs.org/wiki/(P%E2%84%A2TM%E2%84%A2)%E2%84%A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InkboxSoftware/excelCPU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nnamaie.com/AMD_Vintage/AMD_2900_ED2900A.html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A155E-F56C-49CC-4BDB-A9177C241E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Architecture:</a:t>
            </a:r>
            <a:br>
              <a:rPr lang="en-CA" dirty="0"/>
            </a:br>
            <a:r>
              <a:rPr lang="en-CA" dirty="0"/>
              <a:t>What </a:t>
            </a:r>
            <a:r>
              <a:rPr lang="en-CA" i="1" dirty="0"/>
              <a:t>is</a:t>
            </a:r>
            <a:r>
              <a:rPr lang="en-CA" dirty="0"/>
              <a:t> a computer?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74156E-0533-0B9D-D743-15E52F579F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Dr. Colin O’Flynn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972CB-B1A2-DA92-D5ED-571946145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92BD-E028-41F5-B436-1F68D514C384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99F93-2D31-5EF9-EC02-5B791CA8E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5B88D-75D5-971D-88B7-E65A845D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3692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CD87B-925C-32B4-FAE0-BECD85972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Turing Complete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99DCC-0FF0-5BA8-0315-483D502BC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C/C++</a:t>
            </a:r>
          </a:p>
          <a:p>
            <a:r>
              <a:rPr lang="en-CA" dirty="0"/>
              <a:t>Arm Assembly Code</a:t>
            </a:r>
          </a:p>
          <a:p>
            <a:r>
              <a:rPr lang="en-CA" dirty="0"/>
              <a:t>PowerPoint</a:t>
            </a:r>
          </a:p>
          <a:p>
            <a:r>
              <a:rPr lang="en-CA" dirty="0"/>
              <a:t>Excel</a:t>
            </a:r>
          </a:p>
          <a:p>
            <a:r>
              <a:rPr lang="en-CA" dirty="0"/>
              <a:t>The x86 “mov”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C9C3E-6820-E374-E4BF-3CC846EC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B69E0-E98D-BFC1-2DDB-667DC96C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B14BD-DA89-851A-C55C-74EBDDB5F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59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2F26A-D0A0-D578-6F98-36489D49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1st Turing Complete Machine (</a:t>
            </a:r>
            <a:r>
              <a:rPr lang="en-CA" dirty="0" err="1"/>
              <a:t>ish</a:t>
            </a:r>
            <a:r>
              <a:rPr lang="en-CA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870A8-E695-FA0C-CDAD-2BB88EDD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F6790-DD54-D710-D5BA-44B98A73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40C80-8023-9B62-7D69-2B858CCD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11</a:t>
            </a:fld>
            <a:endParaRPr lang="en-CA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065CEE2B-09EB-606F-BB00-D430675689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87" y="1690688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2AB1B0-9C89-BDBD-A6D6-E5453F89C0F2}"/>
              </a:ext>
            </a:extLst>
          </p:cNvPr>
          <p:cNvSpPr txBox="1"/>
          <p:nvPr/>
        </p:nvSpPr>
        <p:spPr>
          <a:xfrm>
            <a:off x="6957391" y="1614115"/>
            <a:ext cx="508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</a:t>
            </a:r>
            <a:r>
              <a:rPr lang="en-CA" dirty="0" err="1"/>
              <a:t>Zuse</a:t>
            </a:r>
            <a:r>
              <a:rPr lang="en-CA" dirty="0"/>
              <a:t> Z3 (1941)</a:t>
            </a:r>
          </a:p>
        </p:txBody>
      </p:sp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F2734C03-57E1-1F8E-52F3-B6403171E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157" y="2297770"/>
            <a:ext cx="4611964" cy="345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796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9A3B6-951F-9107-69B6-18B38F0F7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CD53E-F36E-AD1D-E98A-50FCB9BB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Zuse</a:t>
            </a:r>
            <a:r>
              <a:rPr lang="en-CA" dirty="0"/>
              <a:t> Z3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1DEB7-848D-318D-EB30-0DB42384D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8BF4F-1920-439C-733A-2DBDF7723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3CF7D-242D-80CF-BDB6-F6579D23C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12</a:t>
            </a:fld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D3E9E-619D-21D3-0663-1FCD6FE93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ISA Summary:</a:t>
            </a:r>
          </a:p>
          <a:p>
            <a:pPr lvl="1"/>
            <a:r>
              <a:rPr lang="en-CA" dirty="0"/>
              <a:t>Two registers (R1, R2)</a:t>
            </a:r>
          </a:p>
          <a:p>
            <a:pPr lvl="1"/>
            <a:r>
              <a:rPr lang="en-CA" dirty="0"/>
              <a:t>Load memory to register</a:t>
            </a:r>
          </a:p>
          <a:p>
            <a:pPr lvl="1"/>
            <a:r>
              <a:rPr lang="en-CA" dirty="0"/>
              <a:t>Arithmetic operation on R1 &amp; R2</a:t>
            </a:r>
          </a:p>
          <a:p>
            <a:pPr lvl="1"/>
            <a:r>
              <a:rPr lang="en-CA" dirty="0"/>
              <a:t>Store R1 &amp; R2 to memory</a:t>
            </a:r>
          </a:p>
          <a:p>
            <a:pPr lvl="1"/>
            <a:endParaRPr lang="en-CA" dirty="0"/>
          </a:p>
          <a:p>
            <a:r>
              <a:rPr lang="en-CA" dirty="0"/>
              <a:t>No conditional branch instruction</a:t>
            </a:r>
          </a:p>
          <a:p>
            <a:pPr lvl="1"/>
            <a:r>
              <a:rPr lang="en-CA" dirty="0"/>
              <a:t>The machine isn’t </a:t>
            </a:r>
            <a:r>
              <a:rPr lang="en-CA" i="1" dirty="0"/>
              <a:t>by design</a:t>
            </a:r>
            <a:r>
              <a:rPr lang="en-CA" dirty="0"/>
              <a:t> Turing-complete – as a bit of a hack it can be </a:t>
            </a:r>
            <a:r>
              <a:rPr lang="en-CA" i="1" dirty="0"/>
              <a:t>made</a:t>
            </a:r>
            <a:r>
              <a:rPr lang="en-CA" dirty="0"/>
              <a:t> Turing-complete by running operations to cancel out some.</a:t>
            </a:r>
          </a:p>
          <a:p>
            <a:pPr lvl="1"/>
            <a:endParaRPr lang="en-CA" dirty="0"/>
          </a:p>
          <a:p>
            <a:r>
              <a:rPr lang="en-CA" dirty="0"/>
              <a:t>Despite this – shows early idea of an </a:t>
            </a:r>
            <a:r>
              <a:rPr lang="en-CA" i="1" dirty="0"/>
              <a:t>instruction set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779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C5496-45BA-A39F-D083-F9C26F6BE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ENIAC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C1EDD-5F34-4C8A-BD7B-238027020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6F80D-1D3C-E718-FF41-D78656F7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80D05-9CD6-27A9-ECB5-2B1A3063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13</a:t>
            </a:fld>
            <a:endParaRPr lang="en-CA"/>
          </a:p>
        </p:txBody>
      </p:sp>
      <p:pic>
        <p:nvPicPr>
          <p:cNvPr id="8194" name="Picture 2" descr="undefined">
            <a:extLst>
              <a:ext uri="{FF2B5EF4-FFF2-40B4-BE49-F238E27FC236}">
                <a16:creationId xmlns:a16="http://schemas.microsoft.com/office/drawing/2014/main" id="{6C25ED12-8398-BCB9-F459-BE39643EAD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1" y="1847850"/>
            <a:ext cx="569413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DBF0A-4B0C-A3C0-E9CC-234EE8F297B6}"/>
              </a:ext>
            </a:extLst>
          </p:cNvPr>
          <p:cNvSpPr txBox="1"/>
          <p:nvPr/>
        </p:nvSpPr>
        <p:spPr>
          <a:xfrm>
            <a:off x="6679096" y="1951672"/>
            <a:ext cx="4937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Designed for artillery firing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Online in December 1945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Included a </a:t>
            </a:r>
            <a:r>
              <a:rPr lang="en-CA" b="1" dirty="0"/>
              <a:t>conditional branch</a:t>
            </a:r>
            <a:r>
              <a:rPr lang="en-CA" dirty="0"/>
              <a:t> – this was the first Turing-complete machine </a:t>
            </a:r>
            <a:r>
              <a:rPr lang="en-CA" i="1" dirty="0"/>
              <a:t>by design</a:t>
            </a:r>
            <a:r>
              <a:rPr lang="en-CA" dirty="0"/>
              <a:t> in operation.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999661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EDB1-9C46-8B18-664E-C1C49B78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Ultimate RISC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7CDF4-1030-246E-6005-20DAF8321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It is possible to build a computer with </a:t>
            </a:r>
            <a:r>
              <a:rPr lang="en-CA" u="sng" dirty="0"/>
              <a:t>one instruction</a:t>
            </a:r>
            <a:r>
              <a:rPr lang="en-CA" dirty="0"/>
              <a:t>.</a:t>
            </a:r>
          </a:p>
          <a:p>
            <a:r>
              <a:rPr lang="en-CA" dirty="0"/>
              <a:t>Called One Instruction Set Computer (OISC)</a:t>
            </a:r>
          </a:p>
          <a:p>
            <a:pPr lvl="1"/>
            <a:r>
              <a:rPr lang="en-CA" dirty="0"/>
              <a:t>There is </a:t>
            </a:r>
            <a:r>
              <a:rPr lang="en-CA" i="1" dirty="0"/>
              <a:t>many of them</a:t>
            </a:r>
            <a:r>
              <a:rPr lang="en-CA" i="1" u="sng" dirty="0"/>
              <a:t>: </a:t>
            </a:r>
            <a:r>
              <a:rPr lang="en-CA" i="1" u="sng" dirty="0">
                <a:hlinkClick r:id="rId2"/>
              </a:rPr>
              <a:t>https://en.wikipedia.org/wiki/One-instruction_set_computer</a:t>
            </a:r>
            <a:r>
              <a:rPr lang="en-CA" i="1" u="sng" dirty="0"/>
              <a:t> </a:t>
            </a:r>
          </a:p>
          <a:p>
            <a:pPr lvl="1"/>
            <a:endParaRPr lang="en-CA" i="1" u="sng" dirty="0"/>
          </a:p>
          <a:p>
            <a:pPr lvl="1"/>
            <a:endParaRPr lang="en-CA" i="1" u="sng" dirty="0"/>
          </a:p>
          <a:p>
            <a:r>
              <a:rPr lang="en-CA" dirty="0"/>
              <a:t>E.g., </a:t>
            </a:r>
            <a:r>
              <a:rPr lang="en-CA" dirty="0" err="1"/>
              <a:t>FlipJump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A36A6-03FD-001B-5986-B1BF7CA47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8BA3F-191E-3C4B-F3E0-69199754C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5FD06-5716-0F14-D690-F1C98F3B0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9419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D185-35AA-37E7-ED8A-449F18D6E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FlipJump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C87D6-7EC1-C14C-8D2A-4E9BBEDD1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https://esolangs.org/wiki/FlipJump</a:t>
            </a:r>
            <a:r>
              <a:rPr lang="en-CA" dirty="0"/>
              <a:t>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i="1" dirty="0"/>
              <a:t>Opcode: Flips</a:t>
            </a:r>
            <a:r>
              <a:rPr lang="en-CA" dirty="0"/>
              <a:t> a bit, then </a:t>
            </a:r>
            <a:r>
              <a:rPr lang="en-CA" i="1" dirty="0"/>
              <a:t>jump</a:t>
            </a:r>
            <a:r>
              <a:rPr lang="en-CA" dirty="0"/>
              <a:t> (unconditionally)</a:t>
            </a:r>
          </a:p>
          <a:p>
            <a:pPr marL="0" indent="0">
              <a:buNone/>
            </a:pPr>
            <a:r>
              <a:rPr lang="en-CA" dirty="0"/>
              <a:t>Arguments: </a:t>
            </a:r>
            <a:r>
              <a:rPr lang="en-CA" dirty="0" err="1"/>
              <a:t>a;b</a:t>
            </a:r>
            <a:endParaRPr lang="en-CA" dirty="0"/>
          </a:p>
          <a:p>
            <a:pPr marL="0" indent="0">
              <a:buNone/>
            </a:pPr>
            <a:endParaRPr lang="en-CA" i="1" dirty="0"/>
          </a:p>
          <a:p>
            <a:pPr marL="0" indent="0">
              <a:buNone/>
            </a:pPr>
            <a:r>
              <a:rPr lang="en-CA" b="1" i="1" dirty="0">
                <a:solidFill>
                  <a:srgbClr val="FF0000"/>
                </a:solidFill>
              </a:rPr>
              <a:t>		not *a; jump 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E3E25-94AD-CB99-540E-FE5344C87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7CAA6-F165-1212-4719-6E77C427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0E317-B407-8E7F-0BB2-69E94BFF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9325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95C59-6601-CC7B-473C-986A7B74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a </a:t>
            </a:r>
            <a:r>
              <a:rPr lang="en-CA" dirty="0" err="1"/>
              <a:t>FlipJump</a:t>
            </a:r>
            <a:r>
              <a:rPr lang="en-CA" dirty="0"/>
              <a:t>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AE879-E64A-421E-238A-C00152E5F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1000;256  // addresses 000-127</a:t>
            </a:r>
          </a:p>
          <a:p>
            <a:pPr marL="0" indent="0">
              <a:buNone/>
            </a:pPr>
            <a:r>
              <a:rPr lang="en-US" dirty="0"/>
              <a:t>32;446    // addresses 128-255</a:t>
            </a:r>
          </a:p>
          <a:p>
            <a:pPr marL="0" indent="0">
              <a:buNone/>
            </a:pPr>
            <a:r>
              <a:rPr lang="en-US" dirty="0"/>
              <a:t>128;256   // addresses 256-383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(Open Excel Example Program)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Because flipping a bit can change jump, we ultimately get </a:t>
            </a:r>
            <a:r>
              <a:rPr lang="en-US" i="1" dirty="0">
                <a:sym typeface="Wingdings" panose="05000000000000000000" pitchFamily="2" charset="2"/>
              </a:rPr>
              <a:t>storage, conditional execution, </a:t>
            </a:r>
            <a:r>
              <a:rPr lang="en-US" i="1" dirty="0" err="1">
                <a:sym typeface="Wingdings" panose="05000000000000000000" pitchFamily="2" charset="2"/>
              </a:rPr>
              <a:t>etc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41A19-AC04-42D7-9F7E-A0CE7C858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36C86-F34F-F07D-B044-75A67500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0F54D-4B29-3282-FAB7-777943DD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8261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190D-FF74-D3F4-6B92-3AB00430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to </a:t>
            </a:r>
            <a:r>
              <a:rPr lang="en-US" dirty="0" err="1"/>
              <a:t>FlipJump</a:t>
            </a:r>
            <a:r>
              <a:rPr lang="en-US" dirty="0"/>
              <a:t> Compiler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D6BE2-1E3B-1689-21A3-4DAEBC046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https://github.com/tomhea/c2fj</a:t>
            </a:r>
            <a:endParaRPr lang="en-CA" dirty="0"/>
          </a:p>
          <a:p>
            <a:r>
              <a:rPr lang="en-CA" dirty="0"/>
              <a:t>Yes you can compile C code to this!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0C4FD-1D34-71E0-B852-1961D779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0E7CD-D673-42BD-B9EA-BAE5F020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6FDC5-88F1-38B2-2A31-9FEC4622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2273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BB19-50E8-8ABD-355F-D5626E001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x86 “mov” instruction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16DE4-F5F6-2AA6-B806-3F158CC85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https://github.com/LeetArxiv/ImplementedPapers/blob/main/mov-is-turing-complete.pdf</a:t>
            </a:r>
            <a:r>
              <a:rPr lang="en-CA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2977E-A913-4D22-A077-08FF09D9B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1B102-44FF-36A3-1362-F2254A66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9E8C1-BBBD-E30B-9A8E-A1C07D2A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18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92530E-1513-5399-FD0F-F735FC838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50" y="3424121"/>
            <a:ext cx="3017520" cy="1327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67B4D1-7948-D85F-10FF-D7BD6CDA9DB2}"/>
              </a:ext>
            </a:extLst>
          </p:cNvPr>
          <p:cNvSpPr txBox="1"/>
          <p:nvPr/>
        </p:nvSpPr>
        <p:spPr>
          <a:xfrm>
            <a:off x="838200" y="287837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Comparison of Ri &amp; </a:t>
            </a:r>
            <a:r>
              <a:rPr lang="en-US" sz="2400" b="1" dirty="0" err="1"/>
              <a:t>Rj</a:t>
            </a:r>
            <a:r>
              <a:rPr lang="en-US" sz="2400" b="1" dirty="0"/>
              <a:t>:</a:t>
            </a:r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3230532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309C-A4FF-1288-0FB4-BC3C227A2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x86 “mov” instruction as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E9AD7-9DB6-E846-AABA-B5F601443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– x86 is CISC, so </a:t>
            </a:r>
            <a:r>
              <a:rPr lang="en-US" i="1" dirty="0"/>
              <a:t>memory-register architecture</a:t>
            </a:r>
          </a:p>
          <a:p>
            <a:endParaRPr lang="en-US" i="1" dirty="0"/>
          </a:p>
          <a:p>
            <a:r>
              <a:rPr lang="en-US" dirty="0"/>
              <a:t>If Ri = </a:t>
            </a:r>
            <a:r>
              <a:rPr lang="en-US" dirty="0" err="1"/>
              <a:t>Rj</a:t>
            </a:r>
            <a:r>
              <a:rPr lang="en-US" dirty="0"/>
              <a:t> (e.g., == 123)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E5547-F1EC-D305-EE31-15220A130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CD09-3E47-96CE-4B94-C264FAD70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47B14-581B-28B7-F999-AD48FB893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19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FB1CC3-922D-9432-CCDF-EE1B0E02A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863" y="3337690"/>
            <a:ext cx="3017520" cy="1327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8F2DB3-FC9F-5743-CD9B-8C1A6515CD70}"/>
              </a:ext>
            </a:extLst>
          </p:cNvPr>
          <p:cNvSpPr txBox="1"/>
          <p:nvPr/>
        </p:nvSpPr>
        <p:spPr>
          <a:xfrm>
            <a:off x="3800724" y="3429000"/>
            <a:ext cx="6480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Store </a:t>
            </a:r>
            <a:r>
              <a:rPr lang="en-US" sz="2400" b="1" dirty="0"/>
              <a:t>“0” </a:t>
            </a:r>
            <a:r>
              <a:rPr lang="en-US" sz="2400" dirty="0"/>
              <a:t>to address 123</a:t>
            </a:r>
          </a:p>
          <a:p>
            <a:r>
              <a:rPr lang="en-US" sz="2400" dirty="0"/>
              <a:t>Store </a:t>
            </a:r>
            <a:r>
              <a:rPr lang="en-US" sz="2400" b="1" dirty="0"/>
              <a:t>“1”</a:t>
            </a:r>
            <a:r>
              <a:rPr lang="en-US" sz="2400" dirty="0"/>
              <a:t> to address 123 (overwrite the “0”)</a:t>
            </a:r>
          </a:p>
          <a:p>
            <a:r>
              <a:rPr lang="en-US" sz="2400" dirty="0"/>
              <a:t>Load address 123 (which now has </a:t>
            </a:r>
            <a:r>
              <a:rPr lang="en-US" sz="2400" b="1" dirty="0"/>
              <a:t>“1”</a:t>
            </a:r>
            <a:r>
              <a:rPr lang="en-US" sz="2400" dirty="0"/>
              <a:t>) to </a:t>
            </a:r>
            <a:r>
              <a:rPr lang="en-US" sz="2400" b="1" dirty="0" err="1"/>
              <a:t>Rk</a:t>
            </a:r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1601316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5B586-C782-EA3A-4780-D11E4D3B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Solving Problems in History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59A58-D2A5-82FC-5061-FDE2F8525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A47FD-6350-4578-E5E4-86A1927A7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A01A3-35CA-3BC1-1B20-2117D766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2</a:t>
            </a:fld>
            <a:endParaRPr lang="en-CA"/>
          </a:p>
        </p:txBody>
      </p:sp>
      <p:pic>
        <p:nvPicPr>
          <p:cNvPr id="1026" name="Picture 2" descr="r/interestingasfuck - a close up of a machine">
            <a:extLst>
              <a:ext uri="{FF2B5EF4-FFF2-40B4-BE49-F238E27FC236}">
                <a16:creationId xmlns:a16="http://schemas.microsoft.com/office/drawing/2014/main" id="{35CD2002-AD4C-403D-6465-E85B50E7B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33787"/>
            <a:ext cx="6522261" cy="489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516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5786D-ECA2-7FC4-16CE-7E259060D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4F3E7-FB7B-7776-A07F-79DD7F5AB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x86 “mov” instruction as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18FDE-E8C9-D487-6899-6DFCA70C1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– x86 is CISC, so </a:t>
            </a:r>
            <a:r>
              <a:rPr lang="en-US" i="1" dirty="0"/>
              <a:t>memory-register architecture</a:t>
            </a:r>
          </a:p>
          <a:p>
            <a:endParaRPr lang="en-US" i="1" dirty="0"/>
          </a:p>
          <a:p>
            <a:r>
              <a:rPr lang="en-US" dirty="0"/>
              <a:t>If Ri != </a:t>
            </a:r>
            <a:r>
              <a:rPr lang="en-US" dirty="0" err="1"/>
              <a:t>Rj</a:t>
            </a:r>
            <a:r>
              <a:rPr lang="en-US" dirty="0"/>
              <a:t> (e.g., Ri == 123, </a:t>
            </a:r>
            <a:r>
              <a:rPr lang="en-US" dirty="0" err="1"/>
              <a:t>Rj</a:t>
            </a:r>
            <a:r>
              <a:rPr lang="en-US" dirty="0"/>
              <a:t> == 124)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A8692-6539-A6B1-30A8-A7703AF8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4C589-D4E9-2CE3-8EC3-7CA50E415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76EF7-24DE-63E0-262C-E3D87EB2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20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1242A-7AF0-55FA-54E6-C15429A17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863" y="3337690"/>
            <a:ext cx="3017520" cy="1327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34156D-6CDA-4679-2EF5-8C8A8E1548FF}"/>
              </a:ext>
            </a:extLst>
          </p:cNvPr>
          <p:cNvSpPr txBox="1"/>
          <p:nvPr/>
        </p:nvSpPr>
        <p:spPr>
          <a:xfrm>
            <a:off x="3800724" y="3429000"/>
            <a:ext cx="6480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Store </a:t>
            </a:r>
            <a:r>
              <a:rPr lang="en-US" sz="2400" b="1" dirty="0"/>
              <a:t>“0” </a:t>
            </a:r>
            <a:r>
              <a:rPr lang="en-US" sz="2400" dirty="0"/>
              <a:t>to address 123</a:t>
            </a:r>
          </a:p>
          <a:p>
            <a:r>
              <a:rPr lang="en-US" sz="2400" dirty="0"/>
              <a:t>Store </a:t>
            </a:r>
            <a:r>
              <a:rPr lang="en-US" sz="2400" b="1" dirty="0"/>
              <a:t>“1”</a:t>
            </a:r>
            <a:r>
              <a:rPr lang="en-US" sz="2400" dirty="0"/>
              <a:t> to address 124</a:t>
            </a:r>
          </a:p>
          <a:p>
            <a:r>
              <a:rPr lang="en-US" sz="2400" dirty="0"/>
              <a:t>Load address 123 (which has </a:t>
            </a:r>
            <a:r>
              <a:rPr lang="en-US" sz="2400" b="1" dirty="0"/>
              <a:t>“0”</a:t>
            </a:r>
            <a:r>
              <a:rPr lang="en-US" sz="2400" dirty="0"/>
              <a:t>) to </a:t>
            </a:r>
            <a:r>
              <a:rPr lang="en-US" sz="2400" b="1" dirty="0" err="1"/>
              <a:t>Rk</a:t>
            </a:r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142039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3D3A1-4BE4-CF7D-B6DC-C7610D13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Completeness?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6EAC-4907-808C-AD9F-A0CD13852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Having a conditional normally means we can end up with a Turing complete machine.</a:t>
            </a:r>
            <a:endParaRPr lang="en-CA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22075-9F55-8CF4-F935-4C47B330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31EB-0A8D-3071-FF59-7435502B5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B6BB5-B8F9-DF8C-E279-BE1A4635C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0268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0DE2-EDEC-B94D-EF57-0928D2A6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PowerPoint as  Turing Machine</a:t>
            </a:r>
            <a:endParaRPr lang="en-CA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B8E088-9C59-096A-69A9-801AC7D8F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042" y="1495118"/>
            <a:ext cx="7692010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1F23C-7188-5E4B-D00E-1BD84A033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626DF-5E15-E8DC-E5E5-A83A41EBB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1FBDF-FCE0-ECB2-44E3-AF112C80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22</a:t>
            </a:fld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125C9-55B6-6AEB-E9BE-4F7FB9E6E3DA}"/>
              </a:ext>
            </a:extLst>
          </p:cNvPr>
          <p:cNvSpPr txBox="1"/>
          <p:nvPr/>
        </p:nvSpPr>
        <p:spPr>
          <a:xfrm>
            <a:off x="989682" y="5916737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https://www.youtube.com/watch?v=uNjxe8ShM-8</a:t>
            </a:r>
            <a:r>
              <a:rPr lang="en-CA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945AE6-35F4-A516-1564-9FA8BB53CF7C}"/>
              </a:ext>
            </a:extLst>
          </p:cNvPr>
          <p:cNvSpPr txBox="1"/>
          <p:nvPr/>
        </p:nvSpPr>
        <p:spPr>
          <a:xfrm>
            <a:off x="6096000" y="5892581"/>
            <a:ext cx="6094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4"/>
              </a:rPr>
              <a:t>https://esolangs.org/wiki/(P%E2%84%A2TM%E2%84%A2)%E2%84%A2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0287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89D0C-06E7-5B54-324C-978F9A61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16-bit Computer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79B83-4E3E-C0E6-66E9-7F05D6188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https://github.com/InkboxSoftware/excelCPU</a:t>
            </a:r>
            <a:r>
              <a:rPr lang="en-CA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72002-1843-175F-BF56-28E38E7D6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8851D-DAE8-47DE-5528-452952373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87155-CB32-CAE5-E5F0-2211362F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23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D453B6-A19E-2D66-D9A6-59AF0ECD0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258" y="2488758"/>
            <a:ext cx="3972832" cy="3494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6E0B20-7347-D9AB-296F-9AB5ABA608EF}"/>
              </a:ext>
            </a:extLst>
          </p:cNvPr>
          <p:cNvSpPr txBox="1"/>
          <p:nvPr/>
        </p:nvSpPr>
        <p:spPr>
          <a:xfrm>
            <a:off x="1463040" y="3529572"/>
            <a:ext cx="3972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 you could be taught this course with </a:t>
            </a:r>
            <a:r>
              <a:rPr lang="en-US" i="1" dirty="0"/>
              <a:t>only excel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 this wouldn’t be useful for your career!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8787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1916-B7C2-4081-1330-5E5009C9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FF68D-CC92-9152-53F1-475132CE1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None of this talks about </a:t>
            </a:r>
            <a:r>
              <a:rPr lang="en-US" u="sng" dirty="0"/>
              <a:t>performance.</a:t>
            </a:r>
          </a:p>
          <a:p>
            <a:r>
              <a:rPr lang="en-US" dirty="0"/>
              <a:t>Most work you do in CA is related to making reasonable (useful) performance.</a:t>
            </a:r>
          </a:p>
          <a:p>
            <a:endParaRPr lang="en-US" dirty="0"/>
          </a:p>
          <a:p>
            <a:r>
              <a:rPr lang="en-US" dirty="0"/>
              <a:t>(Almost) anything </a:t>
            </a:r>
            <a:r>
              <a:rPr lang="en-US" u="sng" dirty="0"/>
              <a:t>can</a:t>
            </a:r>
            <a:r>
              <a:rPr lang="en-US" dirty="0"/>
              <a:t> compute – but how fast and with how many instructions is where most of our work is.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96C20-514D-F78C-9D28-981AB551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D78C2-5C62-62D1-46A8-D4D31A14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4A785-9B23-224A-EEA0-B414316B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1114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66A6C-B517-B931-26B5-217351EEE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47" y="1083374"/>
            <a:ext cx="2604716" cy="2025535"/>
          </a:xfrm>
        </p:spPr>
        <p:txBody>
          <a:bodyPr/>
          <a:lstStyle/>
          <a:p>
            <a:r>
              <a:rPr lang="en-US" dirty="0"/>
              <a:t>e.g.:</a:t>
            </a:r>
            <a:br>
              <a:rPr lang="en-US" dirty="0"/>
            </a:br>
            <a:r>
              <a:rPr lang="en-US" dirty="0"/>
              <a:t>Early CPU Trainers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FA36D-11D8-2217-0F71-2ECD927D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57971-41FA-8406-C317-DEE69D31D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FDE40-DFF3-F7A3-1891-23E349C3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25</a:t>
            </a:fld>
            <a:endParaRPr lang="en-CA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16A1476-D4AC-6AC8-A9D1-B53269A0BA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464" y="365125"/>
            <a:ext cx="7530336" cy="56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B6F616-81F8-A615-FDC6-EF2CFAABE05D}"/>
              </a:ext>
            </a:extLst>
          </p:cNvPr>
          <p:cNvSpPr txBox="1"/>
          <p:nvPr/>
        </p:nvSpPr>
        <p:spPr>
          <a:xfrm>
            <a:off x="1028475" y="3673541"/>
            <a:ext cx="26047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https://www.donnamaie.com/AMD_Vintage/AMD_2900_ED2900A.html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0831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ACA13-B614-4727-5AF9-D037C7CE9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8B6C6-04F1-0B67-8C91-56F807CE2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A6257-4346-B223-459D-3022B4C0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26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E78E18-E6CD-B147-E29D-255B76CA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874" y="0"/>
            <a:ext cx="4924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9C454-401A-92DD-4A1A-DA3BCB39D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075D1-5FDE-B01B-40D3-C4B28281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AF87A-A89C-BEC3-A240-4071EB7F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27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D1BD-0043-1E76-0252-FE89AFD71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42" y="-8263"/>
            <a:ext cx="6961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3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A484-6F2C-2579-42A7-441A635B6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61942-3FFF-BC68-B110-1FE71A234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Turing Complete is the minimum viable requirement for something to execute arbitrary code.</a:t>
            </a:r>
          </a:p>
          <a:p>
            <a:r>
              <a:rPr lang="en-US" dirty="0"/>
              <a:t>Turing Complete </a:t>
            </a:r>
            <a:r>
              <a:rPr lang="en-US" i="1" dirty="0"/>
              <a:t>does not</a:t>
            </a:r>
            <a:r>
              <a:rPr lang="en-US" dirty="0"/>
              <a:t> mean this is practical or speedy.</a:t>
            </a:r>
          </a:p>
          <a:p>
            <a:r>
              <a:rPr lang="en-US" dirty="0"/>
              <a:t>Even early processors considered performance – the fundamentals we will cover have been considered since the </a:t>
            </a:r>
            <a:r>
              <a:rPr lang="en-US" i="1" dirty="0"/>
              <a:t>introduction of </a:t>
            </a:r>
            <a:r>
              <a:rPr lang="en-US" i="1"/>
              <a:t>the field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5CD53-38C4-51D4-DD97-3EB6DCE89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96F08-1062-2F24-37AE-B9BC38A5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0C8B7-471A-6CA8-7379-4B77453FC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849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4CD8D-C6B3-C606-3AAD-36075BC5B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~2100 years ago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0B594-4329-19EB-33B7-37D8D742D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9B222-9DC4-AC67-951B-9F629763B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FBB6A-6E59-E88F-7F26-EB7094EA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3</a:t>
            </a:fld>
            <a:endParaRPr lang="en-CA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0133F22C-6C31-B40C-615D-0C39A1BF0E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65" y="365125"/>
            <a:ext cx="5629305" cy="562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83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D0AC7-86A0-5E15-F0A1-1689EF47D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85D64-7721-54FE-A6F7-A13308DE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A31B0-33FC-006F-81F4-085691B90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4</a:t>
            </a:fld>
            <a:endParaRPr lang="en-CA"/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1D92E11F-19FB-9F02-6997-2033C71B50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543" y="161731"/>
            <a:ext cx="4645057" cy="619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592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B5CE9-29B2-538B-4590-331FD4AEE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Mechanical, Analog, </a:t>
            </a:r>
            <a:r>
              <a:rPr lang="en-CA" dirty="0" err="1"/>
              <a:t>etc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2970-E8B6-45FF-2FDE-3260EBF3A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These computers are built to do a specific task</a:t>
            </a:r>
          </a:p>
          <a:p>
            <a:r>
              <a:rPr lang="en-CA" dirty="0"/>
              <a:t>Sometimes can be reconfigured by changing gears </a:t>
            </a:r>
            <a:r>
              <a:rPr lang="en-CA" dirty="0" err="1"/>
              <a:t>etc</a:t>
            </a:r>
            <a:r>
              <a:rPr lang="en-CA" dirty="0"/>
              <a:t>, but </a:t>
            </a:r>
            <a:r>
              <a:rPr lang="en-CA" u="sng" dirty="0"/>
              <a:t>not</a:t>
            </a:r>
            <a:r>
              <a:rPr lang="en-CA" dirty="0"/>
              <a:t> a general-purpose computer.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B1807-41A0-3D82-03A8-C47E6C6B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F98AF-E0A9-5ECD-EA80-D79AD2304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2D11A-2951-47DF-9628-8452D6FA7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541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EA236-0A41-0809-DD9A-24933177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Turing Complete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02147-991C-9480-C364-8C1A33EAE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3017" y="1847850"/>
            <a:ext cx="6770783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system is </a:t>
            </a:r>
            <a:r>
              <a:rPr lang="en-US" b="1" dirty="0"/>
              <a:t>Turing complete</a:t>
            </a:r>
            <a:r>
              <a:rPr lang="en-US" dirty="0"/>
              <a:t> if it can compute any algorithm, given enough time and memory.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B2758-4C0A-DAE9-07C6-A4474DDC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FA853-3717-FB33-5484-704345EB1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E7C59-6F17-78CA-9D3F-C291F2D0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6</a:t>
            </a:fld>
            <a:endParaRPr lang="en-CA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9A55022-3C9F-7D53-25B8-F4B1D47A4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707" y="1847850"/>
            <a:ext cx="3125922" cy="416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904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5582-C52F-15AE-1044-A7D9BE080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NOT Turing complete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7CD27-BD60-0EB7-C83D-7BFDB8791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“straight line” machine capable of calculations </a:t>
            </a:r>
            <a:r>
              <a:rPr lang="en-CA" i="1" dirty="0"/>
              <a:t>without</a:t>
            </a:r>
            <a:r>
              <a:rPr lang="en-CA" dirty="0"/>
              <a:t> branches: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s-E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a + b;</a:t>
            </a:r>
          </a:p>
          <a:p>
            <a:pPr marL="0" indent="0">
              <a:buNone/>
            </a:pPr>
            <a:r>
              <a:rPr lang="es-E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x * 3;</a:t>
            </a:r>
          </a:p>
          <a:p>
            <a:pPr marL="0" indent="0">
              <a:buNone/>
            </a:pPr>
            <a:r>
              <a:rPr lang="es-E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= y - 1;</a:t>
            </a:r>
            <a:endParaRPr lang="en-CA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4F958-BFC8-FBE8-60C7-811059D7D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0AA7F-B0A2-DCAC-6EE2-6A9095B2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4717F-A6C4-F03D-A4B7-13F34149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9073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6DCC-8624-CCAE-ADD9-CFB6936F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Minimum Viable Turing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E4982-D0CA-5F63-F5C5-8D3B9AFD4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State (something that changes)</a:t>
            </a:r>
          </a:p>
          <a:p>
            <a:r>
              <a:rPr lang="en-US" sz="3600" dirty="0"/>
              <a:t>Conditional behavior</a:t>
            </a:r>
          </a:p>
          <a:p>
            <a:r>
              <a:rPr lang="en-US" sz="3600" dirty="0"/>
              <a:t>Unbounded repetition</a:t>
            </a:r>
          </a:p>
          <a:p>
            <a:r>
              <a:rPr lang="en-US" sz="3600" dirty="0"/>
              <a:t>Ability to read/write memory</a:t>
            </a:r>
            <a:endParaRPr lang="en-CA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F90DE-BABE-BBC7-CC5D-AA6E312D2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E0DD7-F1E8-F295-F340-5E1BBD7A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8E61F-4DD0-CE21-A36D-F750FEBC4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1705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C425E-3E6B-E44A-FF3E-8CCD7478E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347C-93F4-99DD-C59F-068DCF8A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Minimum Viable Turing Machine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FE69E-8F7B-31D2-7CEB-4DD3C6552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E095-E602-4B28-A927-5DB2F052ED0E}" type="datetime1">
              <a:rPr lang="en-CA" smtClean="0"/>
              <a:t>2026-02-03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A9EFB-DDC2-D808-28B8-7D0C28E5B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65F60-46C3-C046-69BD-D9152DC61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91FB4-075E-4FE3-A041-2ABFAA4C1BF4}" type="slidenum">
              <a:rPr lang="en-CA" smtClean="0"/>
              <a:t>9</a:t>
            </a:fld>
            <a:endParaRPr lang="en-CA"/>
          </a:p>
        </p:txBody>
      </p:sp>
      <p:pic>
        <p:nvPicPr>
          <p:cNvPr id="7170" name="Picture 2" descr="undefined">
            <a:extLst>
              <a:ext uri="{FF2B5EF4-FFF2-40B4-BE49-F238E27FC236}">
                <a16:creationId xmlns:a16="http://schemas.microsoft.com/office/drawing/2014/main" id="{A01B2D22-F6FB-0905-2EEC-11F3B9D956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56674"/>
            <a:ext cx="10515600" cy="248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650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1015</Words>
  <Application>Microsoft Office PowerPoint</Application>
  <PresentationFormat>Widescreen</PresentationFormat>
  <Paragraphs>196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Courier New</vt:lpstr>
      <vt:lpstr>Wingdings</vt:lpstr>
      <vt:lpstr>Office Theme</vt:lpstr>
      <vt:lpstr>Computer Architecture: What is a computer?</vt:lpstr>
      <vt:lpstr>Solving Problems in History</vt:lpstr>
      <vt:lpstr>~2100 years ago</vt:lpstr>
      <vt:lpstr>PowerPoint Presentation</vt:lpstr>
      <vt:lpstr>Mechanical, Analog, etc</vt:lpstr>
      <vt:lpstr>Turing Complete Machines</vt:lpstr>
      <vt:lpstr>e.g., NOT Turing complete</vt:lpstr>
      <vt:lpstr>Minimum Viable Turing Machine</vt:lpstr>
      <vt:lpstr>Minimum Viable Turing Machine</vt:lpstr>
      <vt:lpstr>e.g., Turing Complete Things</vt:lpstr>
      <vt:lpstr>1st Turing Complete Machine (ish)</vt:lpstr>
      <vt:lpstr>Zuse Z3</vt:lpstr>
      <vt:lpstr>ENIAC</vt:lpstr>
      <vt:lpstr>Ultimate RISC</vt:lpstr>
      <vt:lpstr>FlipJump</vt:lpstr>
      <vt:lpstr>e.g., a FlipJump program</vt:lpstr>
      <vt:lpstr>C to FlipJump Compiler</vt:lpstr>
      <vt:lpstr>x86 “mov” instruction</vt:lpstr>
      <vt:lpstr>x86 “mov” instruction as Comparison</vt:lpstr>
      <vt:lpstr>x86 “mov” instruction as Comparison</vt:lpstr>
      <vt:lpstr>Turing Completeness?</vt:lpstr>
      <vt:lpstr>PowerPoint as  Turing Machine</vt:lpstr>
      <vt:lpstr>Excel 16-bit Computer</vt:lpstr>
      <vt:lpstr>Performance?</vt:lpstr>
      <vt:lpstr>e.g.: Early CPU Trainers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Colin O'Flynn</dc:creator>
  <cp:lastModifiedBy>Colin O'Flynn</cp:lastModifiedBy>
  <cp:revision>6</cp:revision>
  <dcterms:created xsi:type="dcterms:W3CDTF">2026-02-04T00:30:22Z</dcterms:created>
  <dcterms:modified xsi:type="dcterms:W3CDTF">2026-02-04T02:45:53Z</dcterms:modified>
</cp:coreProperties>
</file>